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Raleway"/>
      <p:regular r:id="rId69"/>
      <p:bold r:id="rId70"/>
      <p:italic r:id="rId71"/>
      <p:boldItalic r:id="rId72"/>
    </p:embeddedFont>
    <p:embeddedFont>
      <p:font typeface="Playfair Display"/>
      <p:regular r:id="rId73"/>
      <p:bold r:id="rId74"/>
      <p:italic r:id="rId75"/>
      <p:boldItalic r:id="rId76"/>
    </p:embeddedFont>
    <p:embeddedFont>
      <p:font typeface="Raleway Light"/>
      <p:regular r:id="rId77"/>
      <p:bold r:id="rId78"/>
      <p:italic r:id="rId79"/>
      <p:boldItalic r:id="rId80"/>
    </p:embeddedFont>
    <p:embeddedFont>
      <p:font typeface="Playfair Display SemiBold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053697-E577-4EF1-872E-93EC5CD8405F}">
  <a:tblStyle styleId="{59053697-E577-4EF1-872E-93EC5CD840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65AB797-A7D2-4B58-BFA7-50D3B10BFF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layfairDisplaySemiBold-boldItalic.fntdata"/><Relationship Id="rId83" Type="http://schemas.openxmlformats.org/officeDocument/2006/relationships/font" Target="fonts/PlayfairDisplaySemiBold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Light-boldItalic.fntdata"/><Relationship Id="rId82" Type="http://schemas.openxmlformats.org/officeDocument/2006/relationships/font" Target="fonts/PlayfairDisplaySemiBold-bold.fntdata"/><Relationship Id="rId81" Type="http://schemas.openxmlformats.org/officeDocument/2006/relationships/font" Target="fonts/PlayfairDisplay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layfairDisplay-regular.fntdata"/><Relationship Id="rId72" Type="http://schemas.openxmlformats.org/officeDocument/2006/relationships/font" Target="fonts/Raleway-boldItalic.fntdata"/><Relationship Id="rId31" Type="http://schemas.openxmlformats.org/officeDocument/2006/relationships/slide" Target="slides/slide26.xml"/><Relationship Id="rId75" Type="http://schemas.openxmlformats.org/officeDocument/2006/relationships/font" Target="fonts/PlayfairDisplay-italic.fntdata"/><Relationship Id="rId30" Type="http://schemas.openxmlformats.org/officeDocument/2006/relationships/slide" Target="slides/slide25.xml"/><Relationship Id="rId74" Type="http://schemas.openxmlformats.org/officeDocument/2006/relationships/font" Target="fonts/PlayfairDisplay-bold.fntdata"/><Relationship Id="rId33" Type="http://schemas.openxmlformats.org/officeDocument/2006/relationships/slide" Target="slides/slide28.xml"/><Relationship Id="rId77" Type="http://schemas.openxmlformats.org/officeDocument/2006/relationships/font" Target="fonts/RalewayLight-regular.fntdata"/><Relationship Id="rId32" Type="http://schemas.openxmlformats.org/officeDocument/2006/relationships/slide" Target="slides/slide27.xml"/><Relationship Id="rId76" Type="http://schemas.openxmlformats.org/officeDocument/2006/relationships/font" Target="fonts/PlayfairDisplay-boldItalic.fntdata"/><Relationship Id="rId35" Type="http://schemas.openxmlformats.org/officeDocument/2006/relationships/slide" Target="slides/slide30.xml"/><Relationship Id="rId79" Type="http://schemas.openxmlformats.org/officeDocument/2006/relationships/font" Target="fonts/RalewayLight-italic.fntdata"/><Relationship Id="rId34" Type="http://schemas.openxmlformats.org/officeDocument/2006/relationships/slide" Target="slides/slide29.xml"/><Relationship Id="rId78" Type="http://schemas.openxmlformats.org/officeDocument/2006/relationships/font" Target="fonts/RalewayLight-bold.fntdata"/><Relationship Id="rId71" Type="http://schemas.openxmlformats.org/officeDocument/2006/relationships/font" Target="fonts/Raleway-italic.fntdata"/><Relationship Id="rId70" Type="http://schemas.openxmlformats.org/officeDocument/2006/relationships/font" Target="fonts/Raleway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be0768c26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be0768c2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be0768c26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be0768c2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be9679b55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be9679b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be9679b55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be9679b5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Against black voters, diluting their voting strength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Charged to be</a:t>
            </a:r>
            <a:r>
              <a:rPr lang="en"/>
              <a:t> enacted with racially discriminatory intent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bf18bb0f4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bf18bb0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c2a13e7e6_8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c2a13e7e6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e9679b55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be9679b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be9679b55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be9679b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e9679b55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be9679b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be0768c26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be0768c2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e0768c2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e0768c2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be0768c26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be0768c2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e0768c26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be0768c2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e0768c26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be0768c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be0768c26_0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be0768c2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e9679b55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be9679b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be0768c26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be0768c2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be9679b55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be9679b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bf18bb0f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bf18bb0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be9679b55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be9679b5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be9679b55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be9679b5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bf18bb0f4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bf18bb0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be9679b55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be9679b5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e9679b55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e9679b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2a13e7e6_7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c2a13e7e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c2a13e7e6_7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c2a13e7e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c2a13e7e6_7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c2a13e7e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c2a13e7e6_7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c2a13e7e6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c2a13e7e6_7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c2a13e7e6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e9679b55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be9679b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e0768c2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be0768c2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be9679b55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be9679b5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e0768c2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e0768c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e9679b55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e9679b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be9679b55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be9679b5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be9679b5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be9679b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e0768c26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be0768c2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be0768c26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1be0768c2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be0768c26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be0768c2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be0768c26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be0768c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be0768c26_0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be0768c2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be9679b55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1be9679b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be0768c26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be0768c2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f18bb0f4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f18bb0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218 for a majority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be9679b55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be9679b5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bf18bb0f4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bf18bb0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be9679b55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1be9679b5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be9679b55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be9679b5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be9679b55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be9679b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be0768c26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1be0768c2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be0768c26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be0768c2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be0768c2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be0768c2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be0768c26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be0768c2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be0768c26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be0768c2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be9679b55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be9679b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be9679b5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1be9679b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bf18bb0f4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bf18bb0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bf18bb0f4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bf18bb0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218 for a majority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be0768c26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be0768c2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e0768c26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e0768c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e0768c26_0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e0768c2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be0768c26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be0768c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0779" l="0" r="0" t="0"/>
          <a:stretch/>
        </p:blipFill>
        <p:spPr>
          <a:xfrm>
            <a:off x="2143025" y="2788375"/>
            <a:ext cx="4857949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7011" l="0" r="0" t="0"/>
          <a:stretch/>
        </p:blipFill>
        <p:spPr>
          <a:xfrm rot="10800000">
            <a:off x="2513351" y="-11424"/>
            <a:ext cx="4117299" cy="18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54969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463691" y="346320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7443611" y="203467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chids" type="blank">
  <p:cSld name="BLANK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Roses">
  <p:cSld name="BLANK_2">
    <p:bg>
      <p:bgPr>
        <a:solidFill>
          <a:schemeClr val="accent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Tropical">
  <p:cSld name="BLANK_2_1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039100" y="2916252"/>
            <a:ext cx="7065900" cy="25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⬩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▫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▫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●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○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■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●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○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SemiBold"/>
              <a:buChar char="■"/>
              <a:defRPr i="1" sz="32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⬩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rot="5400000">
            <a:off x="883569" y="14940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883569" y="10368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5400000">
            <a:off x="883569" y="579698"/>
            <a:ext cx="358410" cy="577767"/>
          </a:xfrm>
          <a:custGeom>
            <a:rect b="b" l="l" r="r" t="t"/>
            <a:pathLst>
              <a:path extrusionOk="0" h="47155" w="29252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b="1" i="1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⬩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▫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●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○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Light"/>
              <a:buChar char="■"/>
              <a:defRPr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Litigation Validity: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Ensemble Analysis of 9 States in Litigation</a:t>
            </a:r>
            <a:endParaRPr sz="3000"/>
          </a:p>
        </p:txBody>
      </p:sp>
      <p:sp>
        <p:nvSpPr>
          <p:cNvPr id="90" name="Google Shape;90;p15"/>
          <p:cNvSpPr txBox="1"/>
          <p:nvPr>
            <p:ph idx="4294967295" type="subTitle"/>
          </p:nvPr>
        </p:nvSpPr>
        <p:spPr>
          <a:xfrm>
            <a:off x="6142175" y="3822350"/>
            <a:ext cx="2436000" cy="72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Anne Friedman and Elena Miller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694100" y="4106425"/>
            <a:ext cx="2703600" cy="7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4411900" y="421315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4411900" y="450297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plans are very outside the expected in ensemble analysis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plans prioritize at least 1 Black-majority district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25" y="698513"/>
            <a:ext cx="4339975" cy="34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 has 13 congressional districts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</a:t>
                      </a:r>
                      <a:r>
                        <a:rPr b="1" lang="en"/>
                        <a:t>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</a:t>
                      </a:r>
                      <a:r>
                        <a:rPr b="1" lang="en"/>
                        <a:t>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1542900" y="1498350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Initial Congressional Plan was passed in 2021</a:t>
            </a:r>
            <a:endParaRPr sz="2100"/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In Dec 2021, it was challenged as unconstitutional racial gerrymandering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On Oct 2023, the court struck down this map as a violation of the VRA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Gave the state until Dec 2023 to enact a new map</a:t>
            </a:r>
            <a:endParaRPr sz="2100"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1542900" y="718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616100" y="11669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518800" y="11669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2023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616100" y="647525"/>
            <a:ext cx="79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Congressional District Maps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10958" l="0" r="0" t="13151"/>
          <a:stretch/>
        </p:blipFill>
        <p:spPr>
          <a:xfrm>
            <a:off x="1303425" y="1439500"/>
            <a:ext cx="3215974" cy="31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9477" l="0" r="0" t="9307"/>
          <a:stretch/>
        </p:blipFill>
        <p:spPr>
          <a:xfrm>
            <a:off x="5223175" y="1410262"/>
            <a:ext cx="3350724" cy="32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616100" y="13955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4595000" y="1395500"/>
            <a:ext cx="397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2023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616100" y="647525"/>
            <a:ext cx="7957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Runoff Election)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300" y="1616325"/>
            <a:ext cx="2671077" cy="29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02" y="1616325"/>
            <a:ext cx="2671077" cy="29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208" name="Google Shape;208;p30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Runoff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0" y="1673197"/>
            <a:ext cx="3144600" cy="292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600" y="547410"/>
            <a:ext cx="3144600" cy="296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16" name="Google Shape;216;p31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Georgia has 13 congressional districts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8" name="Google Shape;218;p31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2023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or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Arkansas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1460475" y="62287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Arkansas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1039050" y="157922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Arkansas sued over splitting the black population in southeast Little Rock (which has ~38% black population in 400,000 people)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Was allowed to use original plan in 2022 and 2024 election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750" y="3199700"/>
            <a:ext cx="1908551" cy="16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414675" y="877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project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9 U.S. states with congressional maps in litigation.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Congressional </a:t>
            </a:r>
            <a:r>
              <a:rPr lang="en"/>
              <a:t>redistricting</a:t>
            </a:r>
            <a:r>
              <a:rPr lang="en"/>
              <a:t> maps are drawn after each census and are used to elect U.S. House of Representatives every 2 years.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50" y="1196775"/>
            <a:ext cx="3834901" cy="33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475" y="1240000"/>
            <a:ext cx="3834901" cy="335651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1167025" y="735075"/>
            <a:ext cx="31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Original Plan (pre-2021)</a:t>
            </a:r>
            <a:endParaRPr sz="2000"/>
          </a:p>
        </p:txBody>
      </p:sp>
      <p:sp>
        <p:nvSpPr>
          <p:cNvPr id="241" name="Google Shape;241;p34"/>
          <p:cNvSpPr txBox="1"/>
          <p:nvPr/>
        </p:nvSpPr>
        <p:spPr>
          <a:xfrm>
            <a:off x="5104275" y="735075"/>
            <a:ext cx="36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Plan in Question (2021)</a:t>
            </a:r>
            <a:endParaRPr sz="2000"/>
          </a:p>
        </p:txBody>
      </p:sp>
      <p:sp>
        <p:nvSpPr>
          <p:cNvPr id="242" name="Google Shape;242;p34"/>
          <p:cNvSpPr/>
          <p:nvPr/>
        </p:nvSpPr>
        <p:spPr>
          <a:xfrm>
            <a:off x="6386175" y="2599363"/>
            <a:ext cx="637800" cy="6378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25" y="1690106"/>
            <a:ext cx="3711825" cy="283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573075"/>
            <a:ext cx="3840225" cy="29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940100" y="7999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251" name="Google Shape;251;p35"/>
          <p:cNvSpPr txBox="1"/>
          <p:nvPr/>
        </p:nvSpPr>
        <p:spPr>
          <a:xfrm>
            <a:off x="4934277" y="3567300"/>
            <a:ext cx="3546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Republican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Presidential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2694100" y="4106425"/>
            <a:ext cx="27036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2021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2011-2020 Plan</a:t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4411900" y="4190725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3982000" y="450297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new plan does have a lower does split the BPOP a little more than the original plan.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district #4 is below the most common outcome in both plans.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50" y="582300"/>
            <a:ext cx="4422925" cy="3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67" name="Google Shape;267;p37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Arkansas has 4 congressional districts</a:t>
            </a:r>
            <a:endParaRPr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9" name="Google Shape;269;p37"/>
          <p:cNvGraphicFramePr/>
          <p:nvPr/>
        </p:nvGraphicFramePr>
        <p:xfrm>
          <a:off x="2974175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073650"/>
                <a:gridCol w="1917375"/>
                <a:gridCol w="208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Original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Adopted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13439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Texas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current plan was passed in October, 2021</a:t>
            </a:r>
            <a:endParaRPr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From then through November, 2024, multiple </a:t>
            </a:r>
            <a:r>
              <a:rPr lang="en"/>
              <a:t>challenges</a:t>
            </a:r>
            <a:r>
              <a:rPr lang="en"/>
              <a:t> of racial discrimination against Black and Hispanic/Latino voters have been issued with no resolution yets</a:t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Congressional Districting Map</a:t>
            </a:r>
            <a:endParaRPr/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25" y="1089275"/>
            <a:ext cx="5975770" cy="3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608925" y="673400"/>
            <a:ext cx="347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U.S. Presidential Election)</a:t>
            </a:r>
            <a:endParaRPr sz="2000"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25" y="553088"/>
            <a:ext cx="41529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940100" y="799925"/>
            <a:ext cx="3055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Presidential Election)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4934277" y="3567300"/>
            <a:ext cx="3546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85" y="799925"/>
            <a:ext cx="4574891" cy="37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940100" y="7999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312" name="Google Shape;312;p43"/>
          <p:cNvSpPr txBox="1"/>
          <p:nvPr/>
        </p:nvSpPr>
        <p:spPr>
          <a:xfrm>
            <a:off x="5412975" y="3567300"/>
            <a:ext cx="3067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Hispanic Population </a:t>
            </a: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Census)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75" y="1815725"/>
            <a:ext cx="3491400" cy="2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00" y="473350"/>
            <a:ext cx="3840874" cy="3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17"/>
          <p:cNvGraphicFramePr/>
          <p:nvPr/>
        </p:nvGraphicFramePr>
        <p:xfrm>
          <a:off x="3091500" y="31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{59053697-E577-4EF1-872E-93EC5CD8405F}</a:tableStyleId>
              </a:tblPr>
              <a:tblGrid>
                <a:gridCol w="1505150"/>
                <a:gridCol w="924375"/>
                <a:gridCol w="1742225"/>
                <a:gridCol w="1540725"/>
              </a:tblGrid>
              <a:tr h="45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Districts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Republican Seats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 Seats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Alabama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Georgia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Arkansas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Florida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Utah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3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Louisiana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North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594825" y="1200925"/>
            <a:ext cx="2260500" cy="26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States in Question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(2024 Election Results)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20" name="Google Shape;320;p44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Texas has 38 congressional districts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2" name="Google Shape;322;p44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073650"/>
                <a:gridCol w="1917375"/>
                <a:gridCol w="1917375"/>
                <a:gridCol w="208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Hispanic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or 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Florida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1016675" y="1640375"/>
            <a:ext cx="17643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2848400" y="780625"/>
            <a:ext cx="5256600" cy="390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created a map (and Secondary map), which was vetoed by the Governor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Governor called a </a:t>
            </a:r>
            <a:r>
              <a:rPr lang="en"/>
              <a:t>special</a:t>
            </a:r>
            <a:r>
              <a:rPr lang="en"/>
              <a:t> meeting to create the official map, which cracked Black voters even more than the original two plans.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Case is currently in litigation over being a Racial Gerrymander, violating the Section 2 of the Voting Rights Act</a:t>
            </a:r>
            <a:endParaRPr/>
          </a:p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50" y="485438"/>
            <a:ext cx="2260890" cy="21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7"/>
          <p:cNvSpPr txBox="1"/>
          <p:nvPr>
            <p:ph idx="4294967295" type="title"/>
          </p:nvPr>
        </p:nvSpPr>
        <p:spPr>
          <a:xfrm>
            <a:off x="684325" y="3062488"/>
            <a:ext cx="1208700" cy="93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(not used)</a:t>
            </a:r>
            <a:endParaRPr sz="1800"/>
          </a:p>
        </p:txBody>
      </p:sp>
      <p:sp>
        <p:nvSpPr>
          <p:cNvPr id="343" name="Google Shape;343;p47"/>
          <p:cNvSpPr txBox="1"/>
          <p:nvPr>
            <p:ph idx="4294967295" type="title"/>
          </p:nvPr>
        </p:nvSpPr>
        <p:spPr>
          <a:xfrm>
            <a:off x="2183750" y="1156275"/>
            <a:ext cx="1312800" cy="8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Alternate</a:t>
            </a:r>
            <a:r>
              <a:rPr lang="en" sz="1800"/>
              <a:t> Plan (not used)</a:t>
            </a:r>
            <a:endParaRPr sz="1800"/>
          </a:p>
        </p:txBody>
      </p:sp>
      <p:sp>
        <p:nvSpPr>
          <p:cNvPr id="344" name="Google Shape;344;p47"/>
          <p:cNvSpPr txBox="1"/>
          <p:nvPr>
            <p:ph idx="4294967295" type="title"/>
          </p:nvPr>
        </p:nvSpPr>
        <p:spPr>
          <a:xfrm>
            <a:off x="7729050" y="2965275"/>
            <a:ext cx="872100" cy="8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Revised Plan (2022 &amp; 2024)</a:t>
            </a:r>
            <a:endParaRPr sz="1800"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025" y="2446333"/>
            <a:ext cx="2191600" cy="211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250" y="2446325"/>
            <a:ext cx="2191600" cy="21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8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Population Percentage by Precinct (2020 Census)</a:t>
            </a:r>
            <a:endParaRPr sz="2000"/>
          </a:p>
        </p:txBody>
      </p:sp>
      <p:sp>
        <p:nvSpPr>
          <p:cNvPr id="353" name="Google Shape;353;p48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14653" t="0"/>
          <a:stretch/>
        </p:blipFill>
        <p:spPr>
          <a:xfrm>
            <a:off x="1037888" y="1663325"/>
            <a:ext cx="2949025" cy="28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125" y="647525"/>
            <a:ext cx="3323501" cy="2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75" y="514350"/>
            <a:ext cx="4010294" cy="3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1438075" y="3710675"/>
            <a:ext cx="31059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P000c0109 (used in 2022 and 2024)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H000c8015 (never used)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H000c8019 (never used)</a:t>
            </a:r>
            <a:endParaRPr/>
          </a:p>
        </p:txBody>
      </p:sp>
      <p:sp>
        <p:nvSpPr>
          <p:cNvPr id="363" name="Google Shape;363;p49"/>
          <p:cNvSpPr/>
          <p:nvPr/>
        </p:nvSpPr>
        <p:spPr>
          <a:xfrm>
            <a:off x="1533575" y="379675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2408275" y="4400500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5" name="Google Shape;365;p49"/>
          <p:cNvSpPr/>
          <p:nvPr/>
        </p:nvSpPr>
        <p:spPr>
          <a:xfrm>
            <a:off x="2408275" y="4100375"/>
            <a:ext cx="127800" cy="127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4993975" y="843000"/>
            <a:ext cx="35289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new plan does seem to keep Black Population percentage below average except for the last two districts, which has one around 40% and one barely above 50%.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the ensemble would recommend 0 Black-majority districts.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72" name="Google Shape;372;p50"/>
          <p:cNvSpPr txBox="1"/>
          <p:nvPr>
            <p:ph idx="2" type="body"/>
          </p:nvPr>
        </p:nvSpPr>
        <p:spPr>
          <a:xfrm>
            <a:off x="1420100" y="1487400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Florida has 28 congressional districts</a:t>
            </a:r>
            <a:endParaRPr/>
          </a:p>
        </p:txBody>
      </p:sp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50"/>
          <p:cNvGraphicFramePr/>
          <p:nvPr/>
        </p:nvGraphicFramePr>
        <p:xfrm>
          <a:off x="2108500" y="1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2026075"/>
                <a:gridCol w="1237075"/>
                <a:gridCol w="2152475"/>
              </a:tblGrid>
              <a:tr h="2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</a:t>
                      </a:r>
                      <a:r>
                        <a:rPr b="1" lang="en"/>
                        <a:t>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Original</a:t>
                      </a:r>
                      <a:r>
                        <a:rPr b="1" lang="en"/>
                        <a:t> Plan (Never Used)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2022/2024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4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Utah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1724725" y="3234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Utah</a:t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1724900" y="11230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current plan was passed in November of 2021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March 2022, it was challenged as a partisan gerrymandering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</a:t>
            </a:r>
            <a:r>
              <a:rPr lang="en" sz="1400"/>
              <a:t>Plaintiffs</a:t>
            </a:r>
            <a:r>
              <a:rPr lang="en" sz="1400"/>
              <a:t> also argued that Utah violated the “Utah </a:t>
            </a:r>
            <a:r>
              <a:rPr lang="en" sz="1400"/>
              <a:t>Constitution’s</a:t>
            </a:r>
            <a:r>
              <a:rPr lang="en" sz="1400"/>
              <a:t> citizen lawmaking authority by repealing the redistricting reforms enacted via ballot initiative “Proposition 4,” which included the transfer of redistricting authority to an independent commission and mandatory anti-gerrymandering provisions.”</a:t>
            </a:r>
            <a:endParaRPr sz="1400"/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14963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393" name="Google Shape;393;p5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252" y="620950"/>
            <a:ext cx="3678726" cy="435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4294967295"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the 9 States affect the distribution of the U.S. House?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4"/>
          <p:cNvSpPr txBox="1"/>
          <p:nvPr/>
        </p:nvSpPr>
        <p:spPr>
          <a:xfrm>
            <a:off x="629625" y="575075"/>
            <a:ext cx="419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(2020 U.S. Presidential Election)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1" name="Google Shape;401;p54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2020 U.S. Presidential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856" y="575075"/>
            <a:ext cx="2418969" cy="29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50" y="1563600"/>
            <a:ext cx="2943280" cy="29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09" name="Google Shape;409;p55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Utah has 4 congressional districts</a:t>
            </a:r>
            <a:endParaRPr/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1" name="Google Shape;411;p55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434900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Louisiana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Louisiana</a:t>
            </a:r>
            <a:endParaRPr/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1039100" y="1429225"/>
            <a:ext cx="7065900" cy="31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Originally had one Black-majority district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Taken to court because a second Black-majority district could be formed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Had to make the second district for the Election</a:t>
            </a:r>
            <a:endParaRPr/>
          </a:p>
        </p:txBody>
      </p:sp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8"/>
          <p:cNvSpPr txBox="1"/>
          <p:nvPr>
            <p:ph idx="4294967295" type="title"/>
          </p:nvPr>
        </p:nvSpPr>
        <p:spPr>
          <a:xfrm>
            <a:off x="1030207" y="492800"/>
            <a:ext cx="48744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(2022)</a:t>
            </a:r>
            <a:endParaRPr sz="1800"/>
          </a:p>
        </p:txBody>
      </p:sp>
      <p:sp>
        <p:nvSpPr>
          <p:cNvPr id="431" name="Google Shape;431;p58"/>
          <p:cNvSpPr txBox="1"/>
          <p:nvPr>
            <p:ph idx="4294967295" type="title"/>
          </p:nvPr>
        </p:nvSpPr>
        <p:spPr>
          <a:xfrm>
            <a:off x="5732313" y="4127600"/>
            <a:ext cx="23868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Adopted</a:t>
            </a:r>
            <a:r>
              <a:rPr lang="en" sz="1800"/>
              <a:t> Plan (2024)</a:t>
            </a:r>
            <a:endParaRPr sz="1800"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25" y="1287650"/>
            <a:ext cx="3515399" cy="3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726" y="686825"/>
            <a:ext cx="3614850" cy="3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9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82" y="647525"/>
            <a:ext cx="3642694" cy="29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00" y="1448100"/>
            <a:ext cx="3961585" cy="3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9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0"/>
          <p:cNvSpPr txBox="1"/>
          <p:nvPr>
            <p:ph idx="1" type="body"/>
          </p:nvPr>
        </p:nvSpPr>
        <p:spPr>
          <a:xfrm>
            <a:off x="2228200" y="4048575"/>
            <a:ext cx="27036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 </a:t>
            </a:r>
            <a:endParaRPr/>
          </a:p>
        </p:txBody>
      </p:sp>
      <p:sp>
        <p:nvSpPr>
          <p:cNvPr id="449" name="Google Shape;449;p60"/>
          <p:cNvSpPr/>
          <p:nvPr/>
        </p:nvSpPr>
        <p:spPr>
          <a:xfrm>
            <a:off x="3910725" y="4151100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0" name="Google Shape;450;p60"/>
          <p:cNvSpPr/>
          <p:nvPr/>
        </p:nvSpPr>
        <p:spPr>
          <a:xfrm>
            <a:off x="3910725" y="445272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5031350" y="843000"/>
            <a:ext cx="34914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 the Original and New Plan over-estimate number of Black-Majority districts, but the 2022 plan does show evidence of packing from the #5 to #6.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Ensemble says that no districts should have a Black-Majority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 Light"/>
              <a:buChar char="-"/>
            </a:pPr>
            <a:r>
              <a:rPr lang="en" sz="16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However, could be something missing in our ensemble.</a:t>
            </a:r>
            <a:endParaRPr sz="16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" y="635450"/>
            <a:ext cx="4328166" cy="3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58" name="Google Shape;458;p61"/>
          <p:cNvSpPr txBox="1"/>
          <p:nvPr>
            <p:ph idx="2" type="body"/>
          </p:nvPr>
        </p:nvSpPr>
        <p:spPr>
          <a:xfrm>
            <a:off x="1420100" y="1685325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 has 14 congressional districts</a:t>
            </a:r>
            <a:endParaRPr/>
          </a:p>
        </p:txBody>
      </p:sp>
      <p:sp>
        <p:nvSpPr>
          <p:cNvPr id="459" name="Google Shape;459;p6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0" name="Google Shape;460;p61"/>
          <p:cNvGraphicFramePr/>
          <p:nvPr/>
        </p:nvGraphicFramePr>
        <p:xfrm>
          <a:off x="289845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105400"/>
                <a:gridCol w="1681775"/>
                <a:gridCol w="1838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62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South Carolina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4294967295" type="title"/>
          </p:nvPr>
        </p:nvSpPr>
        <p:spPr>
          <a:xfrm>
            <a:off x="582825" y="51105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Carolina</a:t>
            </a:r>
            <a:endParaRPr/>
          </a:p>
        </p:txBody>
      </p:sp>
      <p:sp>
        <p:nvSpPr>
          <p:cNvPr id="472" name="Google Shape;472;p6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506625" y="1275300"/>
            <a:ext cx="80523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current plan was passed in 2021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-"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 Oct 2021, S.C. NAACP filed a lawsuit saying Congressional District 1 of the plan was a racial gerrymander. It was dismissed with prejudice Aug 2024.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Light"/>
              <a:buChar char="-"/>
            </a:pPr>
            <a:r>
              <a:rPr lang="en" sz="2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 July 2024, the lawsuit League of Women Voters of South Carolina v. Thomas Alexander was filed arguing that the current plan is partisan gerrymandering </a:t>
            </a:r>
            <a:endParaRPr sz="22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414675" y="81680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 U.S. House Election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Republicans hold majority (a party needs 218 seats):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Republicans won 220 seats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Democrats won 215 seats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>
            <p:ph type="title"/>
          </p:nvPr>
        </p:nvSpPr>
        <p:spPr>
          <a:xfrm>
            <a:off x="1572500" y="2065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479" name="Google Shape;479;p6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00" y="855125"/>
            <a:ext cx="5452145" cy="40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5"/>
          <p:cNvSpPr txBox="1"/>
          <p:nvPr>
            <p:ph idx="1" type="body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750" y="618000"/>
            <a:ext cx="4567525" cy="3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608925" y="673400"/>
            <a:ext cx="347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 Congressional District Map by</a:t>
            </a: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Elected Representative</a:t>
            </a:r>
            <a:endParaRPr b="1" i="1" sz="2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(2022 U.S. Senate Election)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66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495" name="Google Shape;495;p66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6" name="Google Shape;4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00" y="730625"/>
            <a:ext cx="3663150" cy="28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97" y="1723182"/>
            <a:ext cx="3663150" cy="283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3" name="Google Shape;503;p67"/>
          <p:cNvSpPr txBox="1"/>
          <p:nvPr>
            <p:ph idx="2" type="body"/>
          </p:nvPr>
        </p:nvSpPr>
        <p:spPr>
          <a:xfrm>
            <a:off x="1420100" y="1685325"/>
            <a:ext cx="45312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South Carolina has 7 congressional districts</a:t>
            </a:r>
            <a:endParaRPr/>
          </a:p>
        </p:txBody>
      </p:sp>
      <p:sp>
        <p:nvSpPr>
          <p:cNvPr id="504" name="Google Shape;504;p6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5" name="Google Shape;505;p67"/>
          <p:cNvGraphicFramePr/>
          <p:nvPr/>
        </p:nvGraphicFramePr>
        <p:xfrm>
          <a:off x="1420100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434900"/>
                <a:gridCol w="2562525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majority districts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2021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</a:t>
                      </a:r>
                      <a:r>
                        <a:rPr lang="en"/>
                        <a:t>(but 1 is close)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68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9"/>
          <p:cNvSpPr txBox="1"/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Carolina</a:t>
            </a:r>
            <a:endParaRPr/>
          </a:p>
        </p:txBody>
      </p:sp>
      <p:sp>
        <p:nvSpPr>
          <p:cNvPr id="517" name="Google Shape;517;p69"/>
          <p:cNvSpPr txBox="1"/>
          <p:nvPr>
            <p:ph idx="1" type="body"/>
          </p:nvPr>
        </p:nvSpPr>
        <p:spPr>
          <a:xfrm>
            <a:off x="1039100" y="1429225"/>
            <a:ext cx="7065900" cy="31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created a map, which was immediately struck down by State Court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Favored Republicans, cracked Black Voters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Court created a temp plan used in 2022 elections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Legislature redrew the maps for the 2024 elections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Court make-up had changed and ruled that couldn’t challenge map based on partisan fairness</a:t>
            </a:r>
            <a:endParaRPr/>
          </a:p>
        </p:txBody>
      </p:sp>
      <p:sp>
        <p:nvSpPr>
          <p:cNvPr id="518" name="Google Shape;518;p6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25" y="2678900"/>
            <a:ext cx="3915974" cy="1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0"/>
          <p:cNvSpPr txBox="1"/>
          <p:nvPr>
            <p:ph idx="4294967295" type="title"/>
          </p:nvPr>
        </p:nvSpPr>
        <p:spPr>
          <a:xfrm>
            <a:off x="1118382" y="2115575"/>
            <a:ext cx="48744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Plan (not used)</a:t>
            </a:r>
            <a:endParaRPr sz="1800"/>
          </a:p>
        </p:txBody>
      </p:sp>
      <p:sp>
        <p:nvSpPr>
          <p:cNvPr id="526" name="Google Shape;526;p70"/>
          <p:cNvSpPr txBox="1"/>
          <p:nvPr>
            <p:ph idx="4294967295" type="title"/>
          </p:nvPr>
        </p:nvSpPr>
        <p:spPr>
          <a:xfrm>
            <a:off x="3570300" y="372575"/>
            <a:ext cx="20034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 Plan (2022)</a:t>
            </a:r>
            <a:endParaRPr sz="1800"/>
          </a:p>
        </p:txBody>
      </p:sp>
      <p:sp>
        <p:nvSpPr>
          <p:cNvPr id="527" name="Google Shape;527;p70"/>
          <p:cNvSpPr txBox="1"/>
          <p:nvPr>
            <p:ph idx="4294967295" type="title"/>
          </p:nvPr>
        </p:nvSpPr>
        <p:spPr>
          <a:xfrm>
            <a:off x="5679388" y="2374950"/>
            <a:ext cx="23868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Plan (2024)</a:t>
            </a:r>
            <a:endParaRPr sz="1800"/>
          </a:p>
        </p:txBody>
      </p:sp>
      <p:pic>
        <p:nvPicPr>
          <p:cNvPr id="528" name="Google Shape;52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551" y="766170"/>
            <a:ext cx="3636900" cy="179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787" y="2744450"/>
            <a:ext cx="3691785" cy="182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285" y="490900"/>
            <a:ext cx="4075566" cy="29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1425200"/>
            <a:ext cx="3983401" cy="298006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1"/>
          <p:cNvSpPr txBox="1"/>
          <p:nvPr/>
        </p:nvSpPr>
        <p:spPr>
          <a:xfrm>
            <a:off x="940100" y="647525"/>
            <a:ext cx="314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/>
          </a:p>
        </p:txBody>
      </p:sp>
      <p:sp>
        <p:nvSpPr>
          <p:cNvPr id="538" name="Google Shape;538;p71"/>
          <p:cNvSpPr txBox="1"/>
          <p:nvPr/>
        </p:nvSpPr>
        <p:spPr>
          <a:xfrm>
            <a:off x="4288200" y="3567300"/>
            <a:ext cx="41925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(in 2022 U.S. Senate Election)</a:t>
            </a:r>
            <a:endParaRPr b="1" i="1"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5" y="526638"/>
            <a:ext cx="4758325" cy="38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72"/>
          <p:cNvSpPr txBox="1"/>
          <p:nvPr>
            <p:ph idx="1" type="body"/>
          </p:nvPr>
        </p:nvSpPr>
        <p:spPr>
          <a:xfrm>
            <a:off x="3749575" y="3710675"/>
            <a:ext cx="2703600" cy="9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2024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2022 Plan</a:t>
            </a:r>
            <a:endParaRPr/>
          </a:p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Original Plan (never used)</a:t>
            </a:r>
            <a:endParaRPr/>
          </a:p>
        </p:txBody>
      </p:sp>
      <p:sp>
        <p:nvSpPr>
          <p:cNvPr id="546" name="Google Shape;546;p72"/>
          <p:cNvSpPr/>
          <p:nvPr/>
        </p:nvSpPr>
        <p:spPr>
          <a:xfrm>
            <a:off x="5467375" y="3804225"/>
            <a:ext cx="127800" cy="127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7" name="Google Shape;547;p72"/>
          <p:cNvSpPr/>
          <p:nvPr/>
        </p:nvSpPr>
        <p:spPr>
          <a:xfrm>
            <a:off x="4144500" y="4393025"/>
            <a:ext cx="127800" cy="12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5883650" y="843000"/>
            <a:ext cx="26391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Analysis: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Clearly the Original and Adopted plans dilute Democratic voters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-"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Temporary plan might overly-favor democratic voters</a:t>
            </a:r>
            <a:endParaRPr sz="18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49" name="Google Shape;549;p72"/>
          <p:cNvSpPr/>
          <p:nvPr/>
        </p:nvSpPr>
        <p:spPr>
          <a:xfrm>
            <a:off x="5467375" y="4100375"/>
            <a:ext cx="127800" cy="127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/>
          <p:nvPr>
            <p:ph type="title"/>
          </p:nvPr>
        </p:nvSpPr>
        <p:spPr>
          <a:xfrm>
            <a:off x="1420100" y="780625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55" name="Google Shape;555;p73"/>
          <p:cNvSpPr txBox="1"/>
          <p:nvPr>
            <p:ph idx="2" type="body"/>
          </p:nvPr>
        </p:nvSpPr>
        <p:spPr>
          <a:xfrm>
            <a:off x="1420100" y="1685325"/>
            <a:ext cx="4938000" cy="11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North Carolina has 14 congressional districts</a:t>
            </a:r>
            <a:endParaRPr/>
          </a:p>
        </p:txBody>
      </p:sp>
      <p:sp>
        <p:nvSpPr>
          <p:cNvPr id="556" name="Google Shape;556;p7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7" name="Google Shape;557;p73"/>
          <p:cNvGraphicFramePr/>
          <p:nvPr/>
        </p:nvGraphicFramePr>
        <p:xfrm>
          <a:off x="3308375" y="22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{265AB797-A7D2-4B58-BFA7-50D3B10BFF9D}</a:tableStyleId>
              </a:tblPr>
              <a:tblGrid>
                <a:gridCol w="1434900"/>
                <a:gridCol w="2780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Democratic majority districts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2020 Plan (Never Used)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2022 Plan (Court)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2024 Plan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(but actual outcome was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Ensemble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Alabama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p74"/>
          <p:cNvSpPr txBox="1"/>
          <p:nvPr>
            <p:ph idx="1" type="body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Final Analysis &amp; Conclusions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>
            <p:ph idx="4294967295" type="title"/>
          </p:nvPr>
        </p:nvSpPr>
        <p:spPr>
          <a:xfrm>
            <a:off x="604450" y="314075"/>
            <a:ext cx="3532800" cy="209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Change Based off of Ensemble Analysis</a:t>
            </a:r>
            <a:endParaRPr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69" name="Google Shape;569;p7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0" name="Google Shape;570;p75"/>
          <p:cNvGraphicFramePr/>
          <p:nvPr/>
        </p:nvGraphicFramePr>
        <p:xfrm>
          <a:off x="4385375" y="23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{59053697-E577-4EF1-872E-93EC5CD8405F}</a:tableStyleId>
              </a:tblPr>
              <a:tblGrid>
                <a:gridCol w="1716175"/>
                <a:gridCol w="1053975"/>
                <a:gridCol w="1756750"/>
              </a:tblGrid>
              <a:tr h="43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Districts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Change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Alabama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 D / +2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Georgia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Arkansas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+0 D / -0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Texas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+5 D / -5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Florida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 D / +1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Utah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1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Louisiana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 D / +1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South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+0 D / -0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North Carolina</a:t>
                      </a:r>
                      <a:endParaRPr b="1"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+1 D / -1 R</a:t>
                      </a:r>
                      <a:endParaRPr/>
                    </a:p>
                  </a:txBody>
                  <a:tcPr marT="91425" marB="91425" marR="19050" marL="190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6"/>
          <p:cNvSpPr txBox="1"/>
          <p:nvPr>
            <p:ph idx="4294967295" type="title"/>
          </p:nvPr>
        </p:nvSpPr>
        <p:spPr>
          <a:xfrm>
            <a:off x="656175" y="666800"/>
            <a:ext cx="355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Election</a:t>
            </a:r>
            <a:endParaRPr/>
          </a:p>
        </p:txBody>
      </p:sp>
      <p:sp>
        <p:nvSpPr>
          <p:cNvPr id="576" name="Google Shape;576;p76"/>
          <p:cNvSpPr txBox="1"/>
          <p:nvPr>
            <p:ph idx="4294967295" type="body"/>
          </p:nvPr>
        </p:nvSpPr>
        <p:spPr>
          <a:xfrm>
            <a:off x="656175" y="1846500"/>
            <a:ext cx="355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Republicans: 220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Democrats: 215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76"/>
          <p:cNvSpPr txBox="1"/>
          <p:nvPr>
            <p:ph idx="4294967295" type="title"/>
          </p:nvPr>
        </p:nvSpPr>
        <p:spPr>
          <a:xfrm>
            <a:off x="4720550" y="666800"/>
            <a:ext cx="355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Election</a:t>
            </a:r>
            <a:endParaRPr/>
          </a:p>
        </p:txBody>
      </p:sp>
      <p:sp>
        <p:nvSpPr>
          <p:cNvPr id="579" name="Google Shape;579;p76"/>
          <p:cNvSpPr txBox="1"/>
          <p:nvPr>
            <p:ph idx="4294967295" type="body"/>
          </p:nvPr>
        </p:nvSpPr>
        <p:spPr>
          <a:xfrm>
            <a:off x="4138450" y="1846500"/>
            <a:ext cx="4137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Republicans: (220-4) = 216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Democrats: (215+4) = 219 seats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7"/>
          <p:cNvSpPr txBox="1"/>
          <p:nvPr>
            <p:ph idx="4294967295" type="title"/>
          </p:nvPr>
        </p:nvSpPr>
        <p:spPr>
          <a:xfrm>
            <a:off x="1039050" y="675199"/>
            <a:ext cx="7065900" cy="37575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Our (bold) conclusion: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According to our Ensemble Analysis, Democrats might have won the House in the 2024 election. However, this assumes that our ensemble analysis had all the information, which is unlikely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7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039100" y="412200"/>
            <a:ext cx="7065900" cy="64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Alabama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039050" y="1283375"/>
            <a:ext cx="7065900" cy="241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Original plan had one black-majority district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Was sued and ordered to create a plan with two black-majority districts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Alabama did not </a:t>
            </a:r>
            <a:r>
              <a:rPr lang="en" sz="1800"/>
              <a:t>successfully</a:t>
            </a:r>
            <a:r>
              <a:rPr lang="en" sz="1800"/>
              <a:t> form a new plan, so the Court created a temporary plan to be used in the 2024 Election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100" y="560763"/>
            <a:ext cx="28575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00" y="560757"/>
            <a:ext cx="2857500" cy="407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4294967295" type="title"/>
          </p:nvPr>
        </p:nvSpPr>
        <p:spPr>
          <a:xfrm>
            <a:off x="2509563" y="506038"/>
            <a:ext cx="17745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Original Plan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4709299" y="506038"/>
            <a:ext cx="26370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1"/>
                </a:highlight>
              </a:rPr>
              <a:t>Court-Ordered Plan</a:t>
            </a:r>
            <a:endParaRPr sz="2000">
              <a:highlight>
                <a:schemeClr val="lt1"/>
              </a:highlight>
            </a:endParaRPr>
          </a:p>
        </p:txBody>
      </p:sp>
      <p:cxnSp>
        <p:nvCxnSpPr>
          <p:cNvPr id="140" name="Google Shape;140;p22"/>
          <p:cNvCxnSpPr/>
          <p:nvPr/>
        </p:nvCxnSpPr>
        <p:spPr>
          <a:xfrm>
            <a:off x="4477850" y="431388"/>
            <a:ext cx="0" cy="428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/>
          <p:nvPr/>
        </p:nvSpPr>
        <p:spPr>
          <a:xfrm>
            <a:off x="5645300" y="2482050"/>
            <a:ext cx="2025600" cy="1401300"/>
          </a:xfrm>
          <a:prstGeom prst="rect">
            <a:avLst/>
          </a:prstGeom>
          <a:noFill/>
          <a:ln cap="flat" cmpd="sng" w="28575">
            <a:solidFill>
              <a:srgbClr val="FF82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15" y="1256853"/>
            <a:ext cx="2828488" cy="338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00" y="568425"/>
            <a:ext cx="2765575" cy="32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871599" y="568425"/>
            <a:ext cx="396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Black Population Percentage by Precinct (2020 Census)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018025" y="3705700"/>
            <a:ext cx="41154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Democrat/Republican Voting Percentage by Precinct</a:t>
            </a:r>
            <a:endParaRPr b="1" i="1" sz="18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(in 2022 Senate Election)</a:t>
            </a:r>
            <a:endParaRPr b="1" i="1" sz="1800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ll template">
  <a:themeElements>
    <a:clrScheme name="Custom 347">
      <a:dk1>
        <a:srgbClr val="535B5D"/>
      </a:dk1>
      <a:lt1>
        <a:srgbClr val="FFFFFF"/>
      </a:lt1>
      <a:dk2>
        <a:srgbClr val="557B83"/>
      </a:dk2>
      <a:lt2>
        <a:srgbClr val="EFF2F3"/>
      </a:lt2>
      <a:accent1>
        <a:srgbClr val="8AB7C4"/>
      </a:accent1>
      <a:accent2>
        <a:srgbClr val="BED7DE"/>
      </a:accent2>
      <a:accent3>
        <a:srgbClr val="CCAE74"/>
      </a:accent3>
      <a:accent4>
        <a:srgbClr val="E5DBC8"/>
      </a:accent4>
      <a:accent5>
        <a:srgbClr val="EC9D82"/>
      </a:accent5>
      <a:accent6>
        <a:srgbClr val="92685D"/>
      </a:accent6>
      <a:hlink>
        <a:srgbClr val="557B8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